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259" r:id="rId2"/>
    <p:sldId id="272" r:id="rId3"/>
    <p:sldId id="276" r:id="rId4"/>
    <p:sldId id="282" r:id="rId5"/>
    <p:sldId id="277" r:id="rId6"/>
    <p:sldId id="279" r:id="rId7"/>
    <p:sldId id="261" r:id="rId8"/>
    <p:sldId id="283" r:id="rId9"/>
    <p:sldId id="284" r:id="rId10"/>
    <p:sldId id="280" r:id="rId11"/>
    <p:sldId id="281" r:id="rId12"/>
    <p:sldId id="285" r:id="rId13"/>
  </p:sldIdLst>
  <p:sldSz cx="9144000" cy="5143500" type="screen16x9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FF42"/>
    <a:srgbClr val="000000"/>
    <a:srgbClr val="00ADEE"/>
    <a:srgbClr val="2121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{1BD7E111-0CB8-44D6-8891-C1BB2F81B7CC}">
      <p1710:readonlyRecommended xmlns:p1710="http://schemas.microsoft.com/office/powerpoint/2017/10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656" autoAdjust="0"/>
    <p:restoredTop sz="91429" autoAdjust="0"/>
  </p:normalViewPr>
  <p:slideViewPr>
    <p:cSldViewPr>
      <p:cViewPr varScale="1">
        <p:scale>
          <a:sx n="159" d="100"/>
          <a:sy n="159" d="100"/>
        </p:scale>
        <p:origin x="1312" y="168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69" d="100"/>
          <a:sy n="69" d="100"/>
        </p:scale>
        <p:origin x="3082" y="67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85F7F1-F889-4D74-942F-624A1581BF5E}" type="datetimeFigureOut">
              <a:rPr lang="de-DE" smtClean="0"/>
              <a:t>11.09.18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70FAB2-2F38-40E1-A7DC-ABF0A733227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7018173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3D778C-8326-4DC4-A87C-A2C1FCEE3308}" type="datetimeFigureOut">
              <a:rPr lang="de-DE" smtClean="0"/>
              <a:t>11.09.18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B6DA6E-D54D-4A14-9B34-89CF549B575D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5169848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Maybe</a:t>
            </a:r>
            <a:r>
              <a:rPr lang="de-DE" dirty="0"/>
              <a:t> </a:t>
            </a:r>
            <a:r>
              <a:rPr lang="de-DE" dirty="0" err="1"/>
              <a:t>talk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over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slide</a:t>
            </a:r>
            <a:r>
              <a:rPr lang="de-DE" dirty="0"/>
              <a:t>?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B6DA6E-D54D-4A14-9B34-89CF549B575D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584241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B6DA6E-D54D-4A14-9B34-89CF549B575D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230930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diagram with monitor, servlet - concepts, not exact names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B6DA6E-D54D-4A14-9B34-89CF549B575D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105028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B6DA6E-D54D-4A14-9B34-89CF549B575D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678508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B6DA6E-D54D-4A14-9B34-89CF549B575D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885850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So… what are we talking about. What did we build?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B6DA6E-D54D-4A14-9B34-89CF549B575D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81684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B6DA6E-D54D-4A14-9B34-89CF549B575D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290843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 userDrawn="1"/>
        </p:nvSpPr>
        <p:spPr>
          <a:xfrm>
            <a:off x="0" y="3435846"/>
            <a:ext cx="9144000" cy="11881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447662" y="3597864"/>
            <a:ext cx="8264801" cy="413184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b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/>
              <a:t>&lt;PRESENTATION TOPIC&gt;</a:t>
            </a: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431537" y="4029912"/>
            <a:ext cx="8280922" cy="432048"/>
          </a:xfrm>
          <a:prstGeom prst="rect">
            <a:avLst/>
          </a:prstGeom>
        </p:spPr>
        <p:txBody>
          <a:bodyPr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&lt;Speaker&gt;</a:t>
            </a:r>
          </a:p>
        </p:txBody>
      </p:sp>
      <p:sp>
        <p:nvSpPr>
          <p:cNvPr id="6" name="Untertitel 2"/>
          <p:cNvSpPr txBox="1">
            <a:spLocks/>
          </p:cNvSpPr>
          <p:nvPr userDrawn="1"/>
        </p:nvSpPr>
        <p:spPr>
          <a:xfrm>
            <a:off x="368811" y="2336038"/>
            <a:ext cx="8264801" cy="289718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rgbClr val="00B0F0"/>
                </a:solidFill>
                <a:latin typeface="Signika" pitchFamily="2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Signika" pitchFamily="2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noProof="0" dirty="0"/>
              <a:t>APACHE SLING &amp; FRIENDS TECH MEETUP</a:t>
            </a:r>
          </a:p>
          <a:p>
            <a:endParaRPr lang="en-US" sz="1800" noProof="0" dirty="0"/>
          </a:p>
        </p:txBody>
      </p:sp>
      <p:sp>
        <p:nvSpPr>
          <p:cNvPr id="8" name="Untertitel 2"/>
          <p:cNvSpPr txBox="1">
            <a:spLocks/>
          </p:cNvSpPr>
          <p:nvPr userDrawn="1"/>
        </p:nvSpPr>
        <p:spPr>
          <a:xfrm>
            <a:off x="361651" y="2571751"/>
            <a:ext cx="8264801" cy="289718"/>
          </a:xfrm>
          <a:prstGeom prst="rect">
            <a:avLst/>
          </a:prstGeom>
        </p:spPr>
        <p:txBody>
          <a:bodyPr/>
          <a:lstStyle>
            <a:lvl1pPr marR="0" lvl="0" indent="0" algn="ctr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>
                <a:solidFill>
                  <a:schemeClr val="bg1"/>
                </a:solidFill>
                <a:latin typeface="Signika" pitchFamily="2" charset="0"/>
              </a:defRPr>
            </a:lvl1pPr>
            <a:lvl2pPr indent="0">
              <a:spcBef>
                <a:spcPct val="20000"/>
              </a:spcBef>
              <a:buFont typeface="Arial" pitchFamily="34" charset="0"/>
              <a:buNone/>
              <a:defRPr sz="2800">
                <a:latin typeface="Signika" pitchFamily="2" charset="0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lvl="0"/>
            <a:r>
              <a:rPr lang="en-US" noProof="0" dirty="0">
                <a:solidFill>
                  <a:schemeClr val="bg1"/>
                </a:solidFill>
              </a:rPr>
              <a:t>10-12 SEPTEMBER </a:t>
            </a:r>
            <a:r>
              <a:rPr lang="en-US" b="0" noProof="0" dirty="0">
                <a:solidFill>
                  <a:schemeClr val="bg1"/>
                </a:solidFill>
              </a:rPr>
              <a:t>2018</a:t>
            </a:r>
          </a:p>
          <a:p>
            <a:pPr lvl="0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707904" y="555526"/>
            <a:ext cx="1728192" cy="17281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609933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 err="1"/>
              <a:t>Titelmasterformat</a:t>
            </a:r>
            <a:r>
              <a:rPr lang="en-US" noProof="0" dirty="0"/>
              <a:t> </a:t>
            </a:r>
            <a:r>
              <a:rPr lang="en-US" noProof="0" dirty="0" err="1"/>
              <a:t>durch</a:t>
            </a:r>
            <a:r>
              <a:rPr lang="en-US" noProof="0" dirty="0"/>
              <a:t> </a:t>
            </a:r>
            <a:r>
              <a:rPr lang="en-US" noProof="0" dirty="0" err="1"/>
              <a:t>Klicken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>
          <a:xfrm>
            <a:off x="7308304" y="4840003"/>
            <a:ext cx="1512168" cy="20110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3767ED0-65EF-4999-A01F-E9F882EA181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2"/>
          </p:nvPr>
        </p:nvSpPr>
        <p:spPr>
          <a:xfrm>
            <a:off x="323528" y="1113590"/>
            <a:ext cx="8496945" cy="3509963"/>
          </a:xfrm>
          <a:prstGeom prst="rect">
            <a:avLst/>
          </a:prstGeom>
        </p:spPr>
        <p:txBody>
          <a:bodyPr/>
          <a:lstStyle>
            <a:lvl1pPr marL="357188" indent="-357188">
              <a:buFont typeface="Wingdings" pitchFamily="2" charset="2"/>
              <a:buChar char="§"/>
              <a:defRPr>
                <a:solidFill>
                  <a:schemeClr val="bg1"/>
                </a:solidFill>
              </a:defRPr>
            </a:lvl1pPr>
            <a:lvl2pPr marL="714375" indent="-257175">
              <a:buFont typeface="Wingdings" pitchFamily="2" charset="2"/>
              <a:buChar char="§"/>
              <a:defRPr>
                <a:solidFill>
                  <a:schemeClr val="bg1"/>
                </a:solidFill>
              </a:defRPr>
            </a:lvl2pPr>
            <a:lvl3pPr marL="1166813" indent="-252413">
              <a:buFont typeface="Wingdings" pitchFamily="2" charset="2"/>
              <a:buChar char="§"/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 err="1"/>
              <a:t>Textmasterformat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  <a:p>
            <a:pPr lvl="1"/>
            <a:r>
              <a:rPr lang="en-US" noProof="0" dirty="0" err="1"/>
              <a:t>Zweite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2"/>
            <a:r>
              <a:rPr lang="en-US" noProof="0" dirty="0" err="1"/>
              <a:t>Dritte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3"/>
            <a:r>
              <a:rPr lang="en-US" noProof="0" dirty="0" err="1"/>
              <a:t>Vierte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4"/>
            <a:r>
              <a:rPr lang="en-US" noProof="0" dirty="0" err="1"/>
              <a:t>Fünfte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</p:txBody>
      </p:sp>
      <p:sp>
        <p:nvSpPr>
          <p:cNvPr id="6" name="Rechteck 5"/>
          <p:cNvSpPr/>
          <p:nvPr userDrawn="1"/>
        </p:nvSpPr>
        <p:spPr>
          <a:xfrm>
            <a:off x="1" y="869846"/>
            <a:ext cx="9149750" cy="45720"/>
          </a:xfrm>
          <a:prstGeom prst="rect">
            <a:avLst/>
          </a:prstGeom>
          <a:solidFill>
            <a:srgbClr val="00AD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accent2"/>
              </a:solidFill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0000" y="72000"/>
            <a:ext cx="730794" cy="7307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hteck 8"/>
          <p:cNvSpPr/>
          <p:nvPr userDrawn="1"/>
        </p:nvSpPr>
        <p:spPr>
          <a:xfrm>
            <a:off x="-5750" y="4817143"/>
            <a:ext cx="9149750" cy="45720"/>
          </a:xfrm>
          <a:prstGeom prst="rect">
            <a:avLst/>
          </a:prstGeom>
          <a:solidFill>
            <a:srgbClr val="00AD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3459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 err="1"/>
              <a:t>Titelmasterformat</a:t>
            </a:r>
            <a:r>
              <a:rPr lang="en-US" noProof="0" dirty="0"/>
              <a:t> </a:t>
            </a:r>
            <a:r>
              <a:rPr lang="en-US" noProof="0" dirty="0" err="1"/>
              <a:t>durch</a:t>
            </a:r>
            <a:r>
              <a:rPr lang="en-US" noProof="0" dirty="0"/>
              <a:t> </a:t>
            </a:r>
            <a:r>
              <a:rPr lang="en-US" noProof="0" dirty="0" err="1"/>
              <a:t>Klicken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3767ED0-65EF-4999-A01F-E9F882EA181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Rechteck 5"/>
          <p:cNvSpPr/>
          <p:nvPr userDrawn="1"/>
        </p:nvSpPr>
        <p:spPr>
          <a:xfrm>
            <a:off x="1" y="869846"/>
            <a:ext cx="9149750" cy="45720"/>
          </a:xfrm>
          <a:prstGeom prst="rect">
            <a:avLst/>
          </a:prstGeom>
          <a:solidFill>
            <a:srgbClr val="00AD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accent2"/>
              </a:solidFill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0000" y="72000"/>
            <a:ext cx="730794" cy="7307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Bildplatzhalter 8"/>
          <p:cNvSpPr>
            <a:spLocks noGrp="1"/>
          </p:cNvSpPr>
          <p:nvPr>
            <p:ph type="pic" sz="quarter" idx="13"/>
          </p:nvPr>
        </p:nvSpPr>
        <p:spPr>
          <a:xfrm>
            <a:off x="323528" y="1115689"/>
            <a:ext cx="2664296" cy="3508851"/>
          </a:xfrm>
          <a:prstGeom prst="rect">
            <a:avLst/>
          </a:prstGeom>
        </p:spPr>
        <p:txBody>
          <a:bodyPr/>
          <a:lstStyle/>
          <a:p>
            <a:endParaRPr lang="en-US" noProof="0" dirty="0"/>
          </a:p>
        </p:txBody>
      </p:sp>
      <p:sp>
        <p:nvSpPr>
          <p:cNvPr id="12" name="Textplatzhalter 6"/>
          <p:cNvSpPr>
            <a:spLocks noGrp="1"/>
          </p:cNvSpPr>
          <p:nvPr>
            <p:ph type="body" sz="quarter" idx="12"/>
          </p:nvPr>
        </p:nvSpPr>
        <p:spPr>
          <a:xfrm>
            <a:off x="3275856" y="1113590"/>
            <a:ext cx="5544617" cy="3509963"/>
          </a:xfrm>
          <a:prstGeom prst="rect">
            <a:avLst/>
          </a:prstGeom>
        </p:spPr>
        <p:txBody>
          <a:bodyPr/>
          <a:lstStyle>
            <a:lvl1pPr marL="357188" indent="-357188">
              <a:buFont typeface="Wingdings" pitchFamily="2" charset="2"/>
              <a:buChar char="§"/>
              <a:defRPr>
                <a:solidFill>
                  <a:schemeClr val="bg1"/>
                </a:solidFill>
              </a:defRPr>
            </a:lvl1pPr>
            <a:lvl2pPr marL="809625" indent="-352425">
              <a:buFont typeface="Wingdings" pitchFamily="2" charset="2"/>
              <a:buChar char="§"/>
              <a:defRPr>
                <a:solidFill>
                  <a:schemeClr val="bg1"/>
                </a:solidFill>
              </a:defRPr>
            </a:lvl2pPr>
            <a:lvl3pPr marL="1166813" indent="-252413">
              <a:buFont typeface="Wingdings" pitchFamily="2" charset="2"/>
              <a:buChar char="§"/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 err="1"/>
              <a:t>Textmasterformat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  <a:p>
            <a:pPr lvl="1"/>
            <a:r>
              <a:rPr lang="en-US" noProof="0" dirty="0" err="1"/>
              <a:t>Zweite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2"/>
            <a:r>
              <a:rPr lang="en-US" noProof="0" dirty="0" err="1"/>
              <a:t>Dritte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3"/>
            <a:r>
              <a:rPr lang="en-US" noProof="0" dirty="0" err="1"/>
              <a:t>Vierte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4"/>
            <a:r>
              <a:rPr lang="en-US" noProof="0" dirty="0" err="1"/>
              <a:t>Fünfte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</p:txBody>
      </p:sp>
      <p:sp>
        <p:nvSpPr>
          <p:cNvPr id="10" name="Rechteck 9"/>
          <p:cNvSpPr/>
          <p:nvPr userDrawn="1"/>
        </p:nvSpPr>
        <p:spPr>
          <a:xfrm>
            <a:off x="-5750" y="4817586"/>
            <a:ext cx="9149750" cy="45720"/>
          </a:xfrm>
          <a:prstGeom prst="rect">
            <a:avLst/>
          </a:prstGeom>
          <a:solidFill>
            <a:srgbClr val="00AD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25242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o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liennummernplatzhalter 3"/>
          <p:cNvSpPr>
            <a:spLocks noGrp="1"/>
          </p:cNvSpPr>
          <p:nvPr>
            <p:ph type="sldNum" sz="quarter" idx="4"/>
          </p:nvPr>
        </p:nvSpPr>
        <p:spPr>
          <a:xfrm>
            <a:off x="6553200" y="4840003"/>
            <a:ext cx="2133600" cy="201104"/>
          </a:xfrm>
          <a:prstGeom prst="rect">
            <a:avLst/>
          </a:prstGeom>
        </p:spPr>
        <p:txBody>
          <a:bodyPr/>
          <a:lstStyle>
            <a:lvl1pPr algn="r">
              <a:defRPr sz="1400">
                <a:solidFill>
                  <a:schemeClr val="bg1"/>
                </a:solidFill>
                <a:latin typeface="Signika" pitchFamily="2" charset="0"/>
              </a:defRPr>
            </a:lvl1pPr>
          </a:lstStyle>
          <a:p>
            <a:fld id="{A8251844-2265-4E3F-98BE-32C6C54FB3C8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7" name="Rechteck 16"/>
          <p:cNvSpPr/>
          <p:nvPr userDrawn="1"/>
        </p:nvSpPr>
        <p:spPr>
          <a:xfrm>
            <a:off x="0" y="1815666"/>
            <a:ext cx="9150080" cy="1188132"/>
          </a:xfrm>
          <a:prstGeom prst="rect">
            <a:avLst/>
          </a:prstGeom>
          <a:solidFill>
            <a:srgbClr val="00AD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447662" y="1977684"/>
            <a:ext cx="8264801" cy="864096"/>
          </a:xfrm>
          <a:prstGeom prst="rect">
            <a:avLst/>
          </a:prstGeom>
          <a:effectLst/>
        </p:spPr>
        <p:txBody>
          <a:bodyPr anchor="ctr" anchorCtr="0"/>
          <a:lstStyle>
            <a:lvl1pPr marL="0" indent="0" algn="ctr">
              <a:buNone/>
              <a:defRPr b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/>
              <a:t>&lt;Topic&gt;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0000" y="72000"/>
            <a:ext cx="730794" cy="7307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216176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 userDrawn="1"/>
        </p:nvSpPr>
        <p:spPr>
          <a:xfrm>
            <a:off x="0" y="869846"/>
            <a:ext cx="9149750" cy="45720"/>
          </a:xfrm>
          <a:prstGeom prst="rect">
            <a:avLst/>
          </a:prstGeom>
          <a:solidFill>
            <a:srgbClr val="00AD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accent2"/>
              </a:solidFill>
            </a:endParaRPr>
          </a:p>
        </p:txBody>
      </p:sp>
      <p:sp>
        <p:nvSpPr>
          <p:cNvPr id="3" name="Titelplatzhalter 2"/>
          <p:cNvSpPr>
            <a:spLocks noGrp="1"/>
          </p:cNvSpPr>
          <p:nvPr>
            <p:ph type="title"/>
          </p:nvPr>
        </p:nvSpPr>
        <p:spPr>
          <a:xfrm>
            <a:off x="1259632" y="87474"/>
            <a:ext cx="7560840" cy="70207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noProof="0" dirty="0"/>
              <a:t>Title</a:t>
            </a:r>
          </a:p>
        </p:txBody>
      </p:sp>
      <p:sp>
        <p:nvSpPr>
          <p:cNvPr id="9" name="Foliennummernplatzhalter 3"/>
          <p:cNvSpPr>
            <a:spLocks noGrp="1"/>
          </p:cNvSpPr>
          <p:nvPr>
            <p:ph type="sldNum" sz="quarter" idx="4"/>
          </p:nvPr>
        </p:nvSpPr>
        <p:spPr>
          <a:xfrm>
            <a:off x="6553200" y="4840003"/>
            <a:ext cx="2133600" cy="201104"/>
          </a:xfrm>
          <a:prstGeom prst="rect">
            <a:avLst/>
          </a:prstGeom>
        </p:spPr>
        <p:txBody>
          <a:bodyPr/>
          <a:lstStyle>
            <a:lvl1pPr algn="r">
              <a:defRPr sz="1400">
                <a:solidFill>
                  <a:schemeClr val="bg1"/>
                </a:solidFill>
                <a:latin typeface="Signika" pitchFamily="2" charset="0"/>
              </a:defRPr>
            </a:lvl1pPr>
          </a:lstStyle>
          <a:p>
            <a:fld id="{D3767ED0-65EF-4999-A01F-E9F882EA181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0000" y="72000"/>
            <a:ext cx="730794" cy="7307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hteck 9"/>
          <p:cNvSpPr/>
          <p:nvPr userDrawn="1"/>
        </p:nvSpPr>
        <p:spPr>
          <a:xfrm>
            <a:off x="-5750" y="4817143"/>
            <a:ext cx="9149750" cy="45720"/>
          </a:xfrm>
          <a:prstGeom prst="rect">
            <a:avLst/>
          </a:prstGeom>
          <a:solidFill>
            <a:srgbClr val="00AD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57979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4" r:id="rId3"/>
    <p:sldLayoutId id="2147483652" r:id="rId4"/>
  </p:sldLayoutIdLst>
  <p:hf hdr="0" ftr="0"/>
  <p:txStyles>
    <p:titleStyle>
      <a:lvl1pPr algn="l" defTabSz="914400" rtl="0" eaLnBrk="1" latinLnBrk="0" hangingPunct="1">
        <a:spcBef>
          <a:spcPct val="0"/>
        </a:spcBef>
        <a:buNone/>
        <a:defRPr sz="3000" b="0" i="0" kern="1200">
          <a:solidFill>
            <a:schemeClr val="bg1"/>
          </a:solidFill>
          <a:latin typeface="Signika" pitchFamily="2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buFont typeface="Arial" pitchFamily="34" charset="0"/>
        <a:buNone/>
        <a:defRPr sz="3200" kern="1200">
          <a:solidFill>
            <a:schemeClr val="tx1"/>
          </a:solidFill>
          <a:latin typeface="Signika" pitchFamily="2" charset="0"/>
          <a:ea typeface="+mn-ea"/>
          <a:cs typeface="+mn-cs"/>
        </a:defRPr>
      </a:lvl1pPr>
      <a:lvl2pPr marL="457200" indent="0" algn="l" defTabSz="914400" rtl="0" eaLnBrk="1" latinLnBrk="0" hangingPunct="1">
        <a:spcBef>
          <a:spcPct val="20000"/>
        </a:spcBef>
        <a:buFont typeface="Arial" pitchFamily="34" charset="0"/>
        <a:buNone/>
        <a:defRPr sz="2800" kern="1200">
          <a:solidFill>
            <a:schemeClr val="tx1"/>
          </a:solidFill>
          <a:latin typeface="Signika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pache/felix/tree/trunk/systemready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eg"/><Relationship Id="rId4" Type="http://schemas.openxmlformats.org/officeDocument/2006/relationships/hyperlink" Target="https://github.com/cschneider/osgi-example-systemready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Untertitel 5"/>
          <p:cNvSpPr>
            <a:spLocks noGrp="1"/>
          </p:cNvSpPr>
          <p:nvPr>
            <p:ph type="subTitle" idx="1"/>
          </p:nvPr>
        </p:nvSpPr>
        <p:spPr>
          <a:xfrm>
            <a:off x="451105" y="3507854"/>
            <a:ext cx="8264801" cy="413184"/>
          </a:xfrm>
          <a:prstGeom prst="rect">
            <a:avLst/>
          </a:prstGeom>
        </p:spPr>
        <p:txBody>
          <a:bodyPr/>
          <a:lstStyle/>
          <a:p>
            <a:r>
              <a:rPr lang="en-US" b="1" dirty="0"/>
              <a:t>System Ready framework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r>
              <a:rPr lang="en-US" sz="2000" dirty="0"/>
              <a:t>Christian Schneider - Adobe, Apache</a:t>
            </a:r>
          </a:p>
          <a:p>
            <a:pPr>
              <a:spcBef>
                <a:spcPts val="0"/>
              </a:spcBef>
            </a:pPr>
            <a:r>
              <a:rPr lang="en-US" sz="2000" dirty="0"/>
              <a:t>Andrei Dulvac - Adobe, Apache</a:t>
            </a:r>
          </a:p>
        </p:txBody>
      </p:sp>
    </p:spTree>
    <p:extLst>
      <p:ext uri="{BB962C8B-B14F-4D97-AF65-F5344CB8AC3E}">
        <p14:creationId xmlns:p14="http://schemas.microsoft.com/office/powerpoint/2010/main" val="39699635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767ED0-65EF-4999-A01F-E9F882EA181C}" type="slidenum">
              <a:rPr lang="en-US" noProof="0" smtClean="0"/>
              <a:t>10</a:t>
            </a:fld>
            <a:endParaRPr lang="en-US" noProof="0" dirty="0"/>
          </a:p>
        </p:txBody>
      </p:sp>
      <p:sp>
        <p:nvSpPr>
          <p:cNvPr id="6" name="Untertitel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Now let’s blow up some </a:t>
            </a:r>
            <a:r>
              <a:rPr lang="en-US" dirty="0" err="1"/>
              <a:t>kubernetes</a:t>
            </a:r>
            <a:r>
              <a:rPr lang="en-US" dirty="0"/>
              <a:t> pods</a:t>
            </a:r>
          </a:p>
        </p:txBody>
      </p:sp>
    </p:spTree>
    <p:extLst>
      <p:ext uri="{BB962C8B-B14F-4D97-AF65-F5344CB8AC3E}">
        <p14:creationId xmlns:p14="http://schemas.microsoft.com/office/powerpoint/2010/main" val="42016444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layout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767ED0-65EF-4999-A01F-E9F882EA181C}" type="slidenum">
              <a:rPr lang="en-US" noProof="0" smtClean="0"/>
              <a:t>11</a:t>
            </a:fld>
            <a:endParaRPr lang="en-US" noProof="0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2"/>
          </p:nvPr>
        </p:nvSpPr>
        <p:spPr>
          <a:xfrm>
            <a:off x="323528" y="1113590"/>
            <a:ext cx="8496945" cy="3618400"/>
          </a:xfrm>
        </p:spPr>
        <p:txBody>
          <a:bodyPr/>
          <a:lstStyle/>
          <a:p>
            <a:r>
              <a:rPr lang="en-US" sz="1400" dirty="0"/>
              <a:t>Kubernetes – OSGi web microservice example</a:t>
            </a:r>
          </a:p>
          <a:p>
            <a:r>
              <a:rPr lang="en-US" sz="1400" dirty="0"/>
              <a:t>AEM jar deployment</a:t>
            </a:r>
          </a:p>
          <a:p>
            <a:pPr marL="0" indent="0">
              <a:buNone/>
            </a:pPr>
            <a:endParaRPr lang="en-US" sz="1400" b="1" dirty="0">
              <a:solidFill>
                <a:schemeClr val="accent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295422D-0068-8F44-90C4-0AC45DFA26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5617" y="1275606"/>
            <a:ext cx="3565200" cy="2787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4225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Q&amp;A + Resources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767ED0-65EF-4999-A01F-E9F882EA181C}" type="slidenum">
              <a:rPr lang="en-US" noProof="0" smtClean="0"/>
              <a:t>12</a:t>
            </a:fld>
            <a:endParaRPr lang="en-US" noProof="0" dirty="0"/>
          </a:p>
        </p:txBody>
      </p:sp>
      <p:sp>
        <p:nvSpPr>
          <p:cNvPr id="7" name="Textplatzhalter 4">
            <a:extLst>
              <a:ext uri="{FF2B5EF4-FFF2-40B4-BE49-F238E27FC236}">
                <a16:creationId xmlns:a16="http://schemas.microsoft.com/office/drawing/2014/main" id="{22A9A758-AE2C-8641-B842-4E6B7C29317D}"/>
              </a:ext>
            </a:extLst>
          </p:cNvPr>
          <p:cNvSpPr txBox="1">
            <a:spLocks/>
          </p:cNvSpPr>
          <p:nvPr/>
        </p:nvSpPr>
        <p:spPr>
          <a:xfrm>
            <a:off x="179512" y="1059582"/>
            <a:ext cx="8784975" cy="3509963"/>
          </a:xfrm>
          <a:prstGeom prst="rect">
            <a:avLst/>
          </a:prstGeom>
        </p:spPr>
        <p:txBody>
          <a:bodyPr/>
          <a:lstStyle>
            <a:lvl1pPr marL="357188" indent="-357188" algn="l" defTabSz="91440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3200" kern="1200">
                <a:solidFill>
                  <a:schemeClr val="bg1"/>
                </a:solidFill>
                <a:latin typeface="Signika" pitchFamily="2" charset="0"/>
                <a:ea typeface="+mn-ea"/>
                <a:cs typeface="+mn-cs"/>
              </a:defRPr>
            </a:lvl1pPr>
            <a:lvl2pPr marL="714375" indent="-257175" algn="l" defTabSz="91440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2800" kern="1200">
                <a:solidFill>
                  <a:schemeClr val="bg1"/>
                </a:solidFill>
                <a:latin typeface="Signika" pitchFamily="2" charset="0"/>
                <a:ea typeface="+mn-ea"/>
                <a:cs typeface="+mn-cs"/>
              </a:defRPr>
            </a:lvl2pPr>
            <a:lvl3pPr marL="1166813" indent="-252413" algn="l" defTabSz="91440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6" name="Textplatzhalter 4">
            <a:extLst>
              <a:ext uri="{FF2B5EF4-FFF2-40B4-BE49-F238E27FC236}">
                <a16:creationId xmlns:a16="http://schemas.microsoft.com/office/drawing/2014/main" id="{A52C1950-CBC2-E140-8079-9618DCB8B304}"/>
              </a:ext>
            </a:extLst>
          </p:cNvPr>
          <p:cNvSpPr txBox="1">
            <a:spLocks/>
          </p:cNvSpPr>
          <p:nvPr/>
        </p:nvSpPr>
        <p:spPr>
          <a:xfrm>
            <a:off x="395536" y="3471423"/>
            <a:ext cx="7527798" cy="1368152"/>
          </a:xfrm>
          <a:prstGeom prst="rect">
            <a:avLst/>
          </a:prstGeom>
        </p:spPr>
        <p:txBody>
          <a:bodyPr/>
          <a:lstStyle>
            <a:lvl1pPr marL="357188" indent="-357188" algn="l" defTabSz="91440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3200" kern="1200">
                <a:solidFill>
                  <a:schemeClr val="bg1"/>
                </a:solidFill>
                <a:latin typeface="Signika" pitchFamily="2" charset="0"/>
                <a:ea typeface="+mn-ea"/>
                <a:cs typeface="+mn-cs"/>
              </a:defRPr>
            </a:lvl1pPr>
            <a:lvl2pPr marL="714375" indent="-257175" algn="l" defTabSz="91440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2800" kern="1200">
                <a:solidFill>
                  <a:schemeClr val="bg1"/>
                </a:solidFill>
                <a:latin typeface="Signika" pitchFamily="2" charset="0"/>
                <a:ea typeface="+mn-ea"/>
                <a:cs typeface="+mn-cs"/>
              </a:defRPr>
            </a:lvl2pPr>
            <a:lvl3pPr marL="1166813" indent="-252413" algn="l" defTabSz="91440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Resources</a:t>
            </a:r>
          </a:p>
          <a:p>
            <a:pPr lvl="1"/>
            <a:r>
              <a:rPr lang="en-US" sz="1600" dirty="0">
                <a:hlinkClick r:id="rId3"/>
              </a:rPr>
              <a:t>https://github.com/apache/felix/tree/trunk/systemready</a:t>
            </a:r>
            <a:endParaRPr lang="en-US" sz="1600" dirty="0">
              <a:hlinkClick r:id="rId4"/>
            </a:endParaRPr>
          </a:p>
          <a:p>
            <a:pPr lvl="1"/>
            <a:r>
              <a:rPr lang="en-US" sz="1600" dirty="0">
                <a:hlinkClick r:id="rId4"/>
              </a:rPr>
              <a:t>https://github.com/cschneider/osgi-example-systemready</a:t>
            </a:r>
            <a:r>
              <a:rPr lang="en-US" sz="1600" dirty="0"/>
              <a:t>  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B1A47B8-235C-CE41-AE5E-F1D537F2DD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1069178"/>
            <a:ext cx="4752528" cy="2322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9720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speakers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767ED0-65EF-4999-A01F-E9F882EA181C}" type="slidenum">
              <a:rPr lang="en-US" noProof="0" smtClean="0"/>
              <a:t>2</a:t>
            </a:fld>
            <a:endParaRPr lang="en-US" noProof="0" dirty="0"/>
          </a:p>
        </p:txBody>
      </p:sp>
      <p:sp>
        <p:nvSpPr>
          <p:cNvPr id="7" name="Textplatzhalter 4">
            <a:extLst>
              <a:ext uri="{FF2B5EF4-FFF2-40B4-BE49-F238E27FC236}">
                <a16:creationId xmlns:a16="http://schemas.microsoft.com/office/drawing/2014/main" id="{22A9A758-AE2C-8641-B842-4E6B7C29317D}"/>
              </a:ext>
            </a:extLst>
          </p:cNvPr>
          <p:cNvSpPr txBox="1">
            <a:spLocks/>
          </p:cNvSpPr>
          <p:nvPr/>
        </p:nvSpPr>
        <p:spPr>
          <a:xfrm>
            <a:off x="342941" y="2643758"/>
            <a:ext cx="3888432" cy="1979794"/>
          </a:xfrm>
          <a:prstGeom prst="rect">
            <a:avLst/>
          </a:prstGeom>
        </p:spPr>
        <p:txBody>
          <a:bodyPr/>
          <a:lstStyle>
            <a:lvl1pPr marL="357188" indent="-357188" algn="l" defTabSz="91440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3200" kern="1200">
                <a:solidFill>
                  <a:schemeClr val="bg1"/>
                </a:solidFill>
                <a:latin typeface="Signika" pitchFamily="2" charset="0"/>
                <a:ea typeface="+mn-ea"/>
                <a:cs typeface="+mn-cs"/>
              </a:defRPr>
            </a:lvl1pPr>
            <a:lvl2pPr marL="714375" indent="-257175" algn="l" defTabSz="91440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2800" kern="1200">
                <a:solidFill>
                  <a:schemeClr val="bg1"/>
                </a:solidFill>
                <a:latin typeface="Signika" pitchFamily="2" charset="0"/>
                <a:ea typeface="+mn-ea"/>
                <a:cs typeface="+mn-cs"/>
              </a:defRPr>
            </a:lvl2pPr>
            <a:lvl3pPr marL="1166813" indent="-252413" algn="l" defTabSz="91440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Christian Schneider</a:t>
            </a:r>
          </a:p>
          <a:p>
            <a:pPr lvl="1"/>
            <a:r>
              <a:rPr lang="en-US" sz="2400" dirty="0"/>
              <a:t>Adobe Switzerland</a:t>
            </a:r>
          </a:p>
          <a:p>
            <a:pPr lvl="1"/>
            <a:r>
              <a:rPr lang="en-US" sz="2400" dirty="0"/>
              <a:t>Apache</a:t>
            </a:r>
          </a:p>
          <a:p>
            <a:pPr lvl="1"/>
            <a:r>
              <a:rPr lang="en-US" sz="2400" dirty="0"/>
              <a:t>@schneider_chris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C453363-5FE4-F240-B474-1F43715ADC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872" y="4111137"/>
            <a:ext cx="330468" cy="329332"/>
          </a:xfrm>
          <a:prstGeom prst="rect">
            <a:avLst/>
          </a:prstGeom>
        </p:spPr>
      </p:pic>
      <p:sp>
        <p:nvSpPr>
          <p:cNvPr id="11" name="Textplatzhalter 4">
            <a:extLst>
              <a:ext uri="{FF2B5EF4-FFF2-40B4-BE49-F238E27FC236}">
                <a16:creationId xmlns:a16="http://schemas.microsoft.com/office/drawing/2014/main" id="{BE53BB6A-D5BD-7548-A5C3-9044B8DDEC0D}"/>
              </a:ext>
            </a:extLst>
          </p:cNvPr>
          <p:cNvSpPr txBox="1">
            <a:spLocks/>
          </p:cNvSpPr>
          <p:nvPr/>
        </p:nvSpPr>
        <p:spPr>
          <a:xfrm>
            <a:off x="4788024" y="2643758"/>
            <a:ext cx="3888432" cy="1979794"/>
          </a:xfrm>
          <a:prstGeom prst="rect">
            <a:avLst/>
          </a:prstGeom>
        </p:spPr>
        <p:txBody>
          <a:bodyPr/>
          <a:lstStyle>
            <a:lvl1pPr marL="357188" indent="-357188" algn="l" defTabSz="91440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3200" kern="1200">
                <a:solidFill>
                  <a:schemeClr val="bg1"/>
                </a:solidFill>
                <a:latin typeface="Signika" pitchFamily="2" charset="0"/>
                <a:ea typeface="+mn-ea"/>
                <a:cs typeface="+mn-cs"/>
              </a:defRPr>
            </a:lvl1pPr>
            <a:lvl2pPr marL="714375" indent="-257175" algn="l" defTabSz="91440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2800" kern="1200">
                <a:solidFill>
                  <a:schemeClr val="bg1"/>
                </a:solidFill>
                <a:latin typeface="Signika" pitchFamily="2" charset="0"/>
                <a:ea typeface="+mn-ea"/>
                <a:cs typeface="+mn-cs"/>
              </a:defRPr>
            </a:lvl2pPr>
            <a:lvl3pPr marL="1166813" indent="-252413" algn="l" defTabSz="91440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Andrei Dulvac</a:t>
            </a:r>
          </a:p>
          <a:p>
            <a:pPr lvl="1"/>
            <a:r>
              <a:rPr lang="en-US" sz="2400" dirty="0"/>
              <a:t>Adobe Switzerland</a:t>
            </a:r>
          </a:p>
          <a:p>
            <a:pPr lvl="1"/>
            <a:r>
              <a:rPr lang="en-US" sz="2400" dirty="0"/>
              <a:t>Apache</a:t>
            </a:r>
          </a:p>
          <a:p>
            <a:pPr lvl="1"/>
            <a:r>
              <a:rPr lang="en-US" sz="2400" dirty="0"/>
              <a:t>@adulvac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CABA509-25A9-064F-9759-2AB9A313F9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568" y="4111137"/>
            <a:ext cx="330468" cy="3293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831F194-B3A6-0049-96E7-12D1C42765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8772" y="1242006"/>
            <a:ext cx="1538739" cy="11540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3CA3990-AE34-6141-B5BF-D032AF28B6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8691" y="1059582"/>
            <a:ext cx="1518903" cy="151890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AEBF87A-6A6C-5F45-A368-BBB58D38DC7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39" r="21215"/>
          <a:stretch/>
        </p:blipFill>
        <p:spPr>
          <a:xfrm>
            <a:off x="971600" y="1124855"/>
            <a:ext cx="1518903" cy="1518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463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" presetClass="exit" presetSubtype="0" fill="hold" nodeType="after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When is an </a:t>
            </a:r>
            <a:r>
              <a:rPr lang="en-US" sz="3200" i="1" dirty="0"/>
              <a:t>OSGi application </a:t>
            </a:r>
            <a:r>
              <a:rPr lang="en-US" sz="3200" dirty="0"/>
              <a:t>ready? (1)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767ED0-65EF-4999-A01F-E9F882EA181C}" type="slidenum">
              <a:rPr lang="en-US" noProof="0" smtClean="0"/>
              <a:t>3</a:t>
            </a:fld>
            <a:endParaRPr lang="en-US" noProof="0" dirty="0"/>
          </a:p>
        </p:txBody>
      </p:sp>
      <p:sp>
        <p:nvSpPr>
          <p:cNvPr id="7" name="Textplatzhalter 4">
            <a:extLst>
              <a:ext uri="{FF2B5EF4-FFF2-40B4-BE49-F238E27FC236}">
                <a16:creationId xmlns:a16="http://schemas.microsoft.com/office/drawing/2014/main" id="{22A9A758-AE2C-8641-B842-4E6B7C29317D}"/>
              </a:ext>
            </a:extLst>
          </p:cNvPr>
          <p:cNvSpPr txBox="1">
            <a:spLocks/>
          </p:cNvSpPr>
          <p:nvPr/>
        </p:nvSpPr>
        <p:spPr>
          <a:xfrm>
            <a:off x="179512" y="1113589"/>
            <a:ext cx="8784975" cy="3509963"/>
          </a:xfrm>
          <a:prstGeom prst="rect">
            <a:avLst/>
          </a:prstGeom>
        </p:spPr>
        <p:txBody>
          <a:bodyPr/>
          <a:lstStyle>
            <a:lvl1pPr marL="357188" indent="-357188" algn="l" defTabSz="91440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3200" kern="1200">
                <a:solidFill>
                  <a:schemeClr val="bg1"/>
                </a:solidFill>
                <a:latin typeface="Signika" pitchFamily="2" charset="0"/>
                <a:ea typeface="+mn-ea"/>
                <a:cs typeface="+mn-cs"/>
              </a:defRPr>
            </a:lvl1pPr>
            <a:lvl2pPr marL="714375" indent="-257175" algn="l" defTabSz="91440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2800" kern="1200">
                <a:solidFill>
                  <a:schemeClr val="bg1"/>
                </a:solidFill>
                <a:latin typeface="Signika" pitchFamily="2" charset="0"/>
                <a:ea typeface="+mn-ea"/>
                <a:cs typeface="+mn-cs"/>
              </a:defRPr>
            </a:lvl2pPr>
            <a:lvl3pPr marL="1166813" indent="-252413" algn="l" defTabSz="91440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300" dirty="0"/>
              <a:t>Why do you need to know?</a:t>
            </a:r>
          </a:p>
          <a:p>
            <a:pPr lvl="1"/>
            <a:r>
              <a:rPr lang="en-US" sz="1900" dirty="0"/>
              <a:t>When can automated tests start accessing your system (initial startup)</a:t>
            </a:r>
          </a:p>
          <a:p>
            <a:pPr lvl="1"/>
            <a:r>
              <a:rPr lang="en-US" sz="1900" dirty="0"/>
              <a:t>When is your application ready to receive traffic? (zero downtime deployments)</a:t>
            </a:r>
          </a:p>
        </p:txBody>
      </p:sp>
    </p:spTree>
    <p:extLst>
      <p:ext uri="{BB962C8B-B14F-4D97-AF65-F5344CB8AC3E}">
        <p14:creationId xmlns:p14="http://schemas.microsoft.com/office/powerpoint/2010/main" val="39564330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When is an </a:t>
            </a:r>
            <a:r>
              <a:rPr lang="en-US" sz="3200" i="1" dirty="0"/>
              <a:t>OSGi application </a:t>
            </a:r>
            <a:r>
              <a:rPr lang="en-US" sz="3200" dirty="0"/>
              <a:t>ready? (2)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767ED0-65EF-4999-A01F-E9F882EA181C}" type="slidenum">
              <a:rPr lang="en-US" noProof="0" smtClean="0"/>
              <a:t>4</a:t>
            </a:fld>
            <a:endParaRPr lang="en-US" noProof="0" dirty="0"/>
          </a:p>
        </p:txBody>
      </p:sp>
      <p:sp>
        <p:nvSpPr>
          <p:cNvPr id="7" name="Textplatzhalter 4">
            <a:extLst>
              <a:ext uri="{FF2B5EF4-FFF2-40B4-BE49-F238E27FC236}">
                <a16:creationId xmlns:a16="http://schemas.microsoft.com/office/drawing/2014/main" id="{22A9A758-AE2C-8641-B842-4E6B7C29317D}"/>
              </a:ext>
            </a:extLst>
          </p:cNvPr>
          <p:cNvSpPr txBox="1">
            <a:spLocks/>
          </p:cNvSpPr>
          <p:nvPr/>
        </p:nvSpPr>
        <p:spPr>
          <a:xfrm>
            <a:off x="179512" y="1113589"/>
            <a:ext cx="8784975" cy="3509963"/>
          </a:xfrm>
          <a:prstGeom prst="rect">
            <a:avLst/>
          </a:prstGeom>
        </p:spPr>
        <p:txBody>
          <a:bodyPr/>
          <a:lstStyle>
            <a:lvl1pPr marL="357188" indent="-357188" algn="l" defTabSz="91440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3200" kern="1200">
                <a:solidFill>
                  <a:schemeClr val="bg1"/>
                </a:solidFill>
                <a:latin typeface="Signika" pitchFamily="2" charset="0"/>
                <a:ea typeface="+mn-ea"/>
                <a:cs typeface="+mn-cs"/>
              </a:defRPr>
            </a:lvl1pPr>
            <a:lvl2pPr marL="714375" indent="-257175" algn="l" defTabSz="91440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2800" kern="1200">
                <a:solidFill>
                  <a:schemeClr val="bg1"/>
                </a:solidFill>
                <a:latin typeface="Signika" pitchFamily="2" charset="0"/>
                <a:ea typeface="+mn-ea"/>
                <a:cs typeface="+mn-cs"/>
              </a:defRPr>
            </a:lvl2pPr>
            <a:lvl3pPr marL="1166813" indent="-252413" algn="l" defTabSz="91440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300" dirty="0"/>
              <a:t>What could </a:t>
            </a:r>
            <a:r>
              <a:rPr lang="en-US" sz="2300" i="1" dirty="0"/>
              <a:t>ready</a:t>
            </a:r>
            <a:r>
              <a:rPr lang="en-US" sz="2300" dirty="0"/>
              <a:t> mean?</a:t>
            </a:r>
          </a:p>
          <a:p>
            <a:pPr lvl="1"/>
            <a:r>
              <a:rPr lang="en-US" sz="2000" dirty="0"/>
              <a:t>Particular OSGi services are active</a:t>
            </a:r>
          </a:p>
          <a:p>
            <a:pPr lvl="1"/>
            <a:r>
              <a:rPr lang="en-US" sz="2000" dirty="0"/>
              <a:t>Oak initial indexing is done/ search is available</a:t>
            </a:r>
          </a:p>
          <a:p>
            <a:pPr lvl="1"/>
            <a:r>
              <a:rPr lang="en-US" sz="2000" dirty="0"/>
              <a:t>Critical async startup jobs are finished (e.g. LDAP users migration)</a:t>
            </a:r>
          </a:p>
          <a:p>
            <a:pPr lvl="1"/>
            <a:r>
              <a:rPr lang="en-US" sz="2000" dirty="0"/>
              <a:t>For complex applications – need </a:t>
            </a:r>
            <a:r>
              <a:rPr lang="en-US" sz="2000" b="1" dirty="0"/>
              <a:t>app/deployment -specific checks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8115312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767ED0-65EF-4999-A01F-E9F882EA181C}" type="slidenum">
              <a:rPr lang="en-US" noProof="0" smtClean="0"/>
              <a:t>5</a:t>
            </a:fld>
            <a:endParaRPr lang="en-US" noProof="0" dirty="0"/>
          </a:p>
        </p:txBody>
      </p:sp>
      <p:sp>
        <p:nvSpPr>
          <p:cNvPr id="7" name="Textplatzhalter 4">
            <a:extLst>
              <a:ext uri="{FF2B5EF4-FFF2-40B4-BE49-F238E27FC236}">
                <a16:creationId xmlns:a16="http://schemas.microsoft.com/office/drawing/2014/main" id="{22A9A758-AE2C-8641-B842-4E6B7C29317D}"/>
              </a:ext>
            </a:extLst>
          </p:cNvPr>
          <p:cNvSpPr txBox="1">
            <a:spLocks/>
          </p:cNvSpPr>
          <p:nvPr/>
        </p:nvSpPr>
        <p:spPr>
          <a:xfrm>
            <a:off x="179512" y="1059582"/>
            <a:ext cx="8784975" cy="3762417"/>
          </a:xfrm>
          <a:prstGeom prst="rect">
            <a:avLst/>
          </a:prstGeom>
        </p:spPr>
        <p:txBody>
          <a:bodyPr/>
          <a:lstStyle>
            <a:lvl1pPr marL="357188" indent="-357188" algn="l" defTabSz="91440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3200" kern="1200">
                <a:solidFill>
                  <a:schemeClr val="bg1"/>
                </a:solidFill>
                <a:latin typeface="Signika" pitchFamily="2" charset="0"/>
                <a:ea typeface="+mn-ea"/>
                <a:cs typeface="+mn-cs"/>
              </a:defRPr>
            </a:lvl1pPr>
            <a:lvl2pPr marL="714375" indent="-257175" algn="l" defTabSz="91440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2800" kern="1200">
                <a:solidFill>
                  <a:schemeClr val="bg1"/>
                </a:solidFill>
                <a:latin typeface="Signika" pitchFamily="2" charset="0"/>
                <a:ea typeface="+mn-ea"/>
                <a:cs typeface="+mn-cs"/>
              </a:defRPr>
            </a:lvl2pPr>
            <a:lvl3pPr marL="1166813" indent="-252413" algn="l" defTabSz="91440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300" dirty="0"/>
              <a:t>Kubernetes</a:t>
            </a:r>
          </a:p>
          <a:p>
            <a:pPr lvl="1"/>
            <a:r>
              <a:rPr lang="en-US" sz="1900" dirty="0"/>
              <a:t>Provides HTTP readiness and liveness checks</a:t>
            </a:r>
          </a:p>
          <a:p>
            <a:r>
              <a:rPr lang="en-US" sz="2300" dirty="0"/>
              <a:t>PaxExam</a:t>
            </a:r>
          </a:p>
          <a:p>
            <a:pPr lvl="1"/>
            <a:r>
              <a:rPr lang="en-US" sz="1900" dirty="0"/>
              <a:t>Waiting for a system in integration tests</a:t>
            </a:r>
            <a:endParaRPr lang="en-US" sz="2000" dirty="0"/>
          </a:p>
          <a:p>
            <a:pPr lvl="1"/>
            <a:r>
              <a:rPr lang="en-US" sz="1900" dirty="0"/>
              <a:t>Root-cause analysis – why did a system not start?</a:t>
            </a:r>
          </a:p>
          <a:p>
            <a:r>
              <a:rPr lang="en-US" sz="2300" dirty="0"/>
              <a:t>End-to-end automated tests</a:t>
            </a:r>
          </a:p>
          <a:p>
            <a:pPr lvl="1"/>
            <a:r>
              <a:rPr lang="en-US" sz="1900" dirty="0"/>
              <a:t>Waiting for the application to be ready before starting the tests</a:t>
            </a:r>
          </a:p>
          <a:p>
            <a:r>
              <a:rPr lang="en-US" sz="2300" dirty="0"/>
              <a:t>Standalone deployments</a:t>
            </a:r>
          </a:p>
          <a:p>
            <a:pPr lvl="1"/>
            <a:r>
              <a:rPr lang="en-US" sz="1900" dirty="0"/>
              <a:t>Initial startup</a:t>
            </a:r>
          </a:p>
          <a:p>
            <a:pPr lvl="1"/>
            <a:r>
              <a:rPr lang="en-US" sz="1900" dirty="0"/>
              <a:t>Runtime readiness </a:t>
            </a:r>
          </a:p>
          <a:p>
            <a:pPr marL="0" indent="0">
              <a:buNone/>
            </a:pPr>
            <a:r>
              <a:rPr lang="en-US" sz="23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548936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Felix systemready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767ED0-65EF-4999-A01F-E9F882EA181C}" type="slidenum">
              <a:rPr lang="en-US" noProof="0" smtClean="0"/>
              <a:t>6</a:t>
            </a:fld>
            <a:endParaRPr lang="en-US" noProof="0" dirty="0"/>
          </a:p>
        </p:txBody>
      </p:sp>
      <p:sp>
        <p:nvSpPr>
          <p:cNvPr id="7" name="Textplatzhalter 4">
            <a:extLst>
              <a:ext uri="{FF2B5EF4-FFF2-40B4-BE49-F238E27FC236}">
                <a16:creationId xmlns:a16="http://schemas.microsoft.com/office/drawing/2014/main" id="{22A9A758-AE2C-8641-B842-4E6B7C29317D}"/>
              </a:ext>
            </a:extLst>
          </p:cNvPr>
          <p:cNvSpPr txBox="1">
            <a:spLocks/>
          </p:cNvSpPr>
          <p:nvPr/>
        </p:nvSpPr>
        <p:spPr>
          <a:xfrm>
            <a:off x="179512" y="1113589"/>
            <a:ext cx="8784975" cy="3509963"/>
          </a:xfrm>
          <a:prstGeom prst="rect">
            <a:avLst/>
          </a:prstGeom>
        </p:spPr>
        <p:txBody>
          <a:bodyPr/>
          <a:lstStyle>
            <a:lvl1pPr marL="357188" indent="-357188" algn="l" defTabSz="91440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3200" kern="1200">
                <a:solidFill>
                  <a:schemeClr val="bg1"/>
                </a:solidFill>
                <a:latin typeface="Signika" pitchFamily="2" charset="0"/>
                <a:ea typeface="+mn-ea"/>
                <a:cs typeface="+mn-cs"/>
              </a:defRPr>
            </a:lvl1pPr>
            <a:lvl2pPr marL="714375" indent="-257175" algn="l" defTabSz="91440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2800" kern="1200">
                <a:solidFill>
                  <a:schemeClr val="bg1"/>
                </a:solidFill>
                <a:latin typeface="Signika" pitchFamily="2" charset="0"/>
                <a:ea typeface="+mn-ea"/>
                <a:cs typeface="+mn-cs"/>
              </a:defRPr>
            </a:lvl2pPr>
            <a:lvl3pPr marL="1166813" indent="-252413" algn="l" defTabSz="91440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49KB OSGi bundle in Felix, framework-agnostic, very little dependencies</a:t>
            </a:r>
          </a:p>
          <a:p>
            <a:r>
              <a:rPr lang="en-US" sz="2000" dirty="0"/>
              <a:t>Ready checks </a:t>
            </a:r>
          </a:p>
          <a:p>
            <a:pPr lvl="1"/>
            <a:r>
              <a:rPr lang="en-US" sz="1600" dirty="0"/>
              <a:t>Framework started</a:t>
            </a:r>
          </a:p>
          <a:p>
            <a:pPr lvl="1"/>
            <a:r>
              <a:rPr lang="en-US" sz="1600" dirty="0"/>
              <a:t>List of services present</a:t>
            </a:r>
          </a:p>
          <a:p>
            <a:pPr lvl="1"/>
            <a:r>
              <a:rPr lang="en-US" sz="1600" dirty="0"/>
              <a:t>List of DS components present</a:t>
            </a:r>
          </a:p>
          <a:p>
            <a:pPr lvl="1"/>
            <a:r>
              <a:rPr lang="en-US" sz="1600" dirty="0"/>
              <a:t>Extensible by application-specific checks (SPI)</a:t>
            </a:r>
          </a:p>
          <a:p>
            <a:r>
              <a:rPr lang="en-US" sz="2000" dirty="0"/>
              <a:t>Aggregated system status for liveness and readiness - </a:t>
            </a:r>
            <a:r>
              <a:rPr lang="en-US" sz="2000" dirty="0">
                <a:solidFill>
                  <a:srgbClr val="00FF42"/>
                </a:solidFill>
              </a:rPr>
              <a:t>GREEN</a:t>
            </a:r>
            <a:r>
              <a:rPr lang="en-US" sz="2000" dirty="0"/>
              <a:t>/ </a:t>
            </a:r>
            <a:r>
              <a:rPr lang="en-US" sz="2000" dirty="0">
                <a:solidFill>
                  <a:srgbClr val="FFFF00"/>
                </a:solidFill>
              </a:rPr>
              <a:t>YELLOW</a:t>
            </a:r>
            <a:r>
              <a:rPr lang="en-US" sz="2000" dirty="0"/>
              <a:t>/ </a:t>
            </a:r>
            <a:r>
              <a:rPr lang="en-US" sz="2000" dirty="0">
                <a:solidFill>
                  <a:srgbClr val="FF0000"/>
                </a:solidFill>
              </a:rPr>
              <a:t>RED</a:t>
            </a:r>
            <a:endParaRPr lang="en-US" sz="2000" dirty="0"/>
          </a:p>
          <a:p>
            <a:r>
              <a:rPr lang="en-US" sz="2000" dirty="0"/>
              <a:t>Built-in HTTP servlets –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200</a:t>
            </a:r>
            <a:r>
              <a:rPr lang="en-US" sz="2000" dirty="0"/>
              <a:t> for </a:t>
            </a:r>
            <a:r>
              <a:rPr lang="en-US" sz="2000" dirty="0">
                <a:solidFill>
                  <a:srgbClr val="00FF42"/>
                </a:solidFill>
              </a:rPr>
              <a:t>GREEN</a:t>
            </a:r>
            <a:r>
              <a:rPr lang="en-US" sz="2000" dirty="0"/>
              <a:t>,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503</a:t>
            </a:r>
            <a:r>
              <a:rPr lang="en-US" sz="2000" dirty="0"/>
              <a:t> otherwise</a:t>
            </a:r>
          </a:p>
          <a:p>
            <a:r>
              <a:rPr lang="en-US" sz="2000" dirty="0"/>
              <a:t>Root-cause analysis for missing components 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4129769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the default servlets output  looks like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767ED0-65EF-4999-A01F-E9F882EA181C}" type="slidenum">
              <a:rPr lang="en-US" noProof="0" smtClean="0"/>
              <a:t>7</a:t>
            </a:fld>
            <a:endParaRPr lang="en-US" noProof="0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2"/>
          </p:nvPr>
        </p:nvSpPr>
        <p:spPr>
          <a:xfrm>
            <a:off x="323528" y="1113590"/>
            <a:ext cx="8496945" cy="3618400"/>
          </a:xfrm>
        </p:spPr>
        <p:txBody>
          <a:bodyPr/>
          <a:lstStyle/>
          <a:p>
            <a:pPr marL="0" indent="0"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HTTP RESPONSE CODE: 503</a:t>
            </a:r>
          </a:p>
          <a:p>
            <a:pPr marL="0" indent="0"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{"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systemStatus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": ”YELLOW",</a:t>
            </a:r>
          </a:p>
          <a:p>
            <a:pPr marL="0" indent="0"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checks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": [</a:t>
            </a:r>
          </a:p>
          <a:p>
            <a:pPr marL="457200" lvl="1" indent="0"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914400" lvl="2" indent="0"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check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": "Framework Start Ready Check",</a:t>
            </a:r>
          </a:p>
          <a:p>
            <a:pPr marL="914400" lvl="2" indent="0"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status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": "GREEN",</a:t>
            </a:r>
          </a:p>
          <a:p>
            <a:pPr marL="914400" lvl="2" indent="0"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details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": "Framework started. Start level: 30”</a:t>
            </a:r>
          </a:p>
          <a:p>
            <a:pPr marL="457200" lvl="1" indent="0"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},</a:t>
            </a:r>
          </a:p>
          <a:p>
            <a:pPr marL="457200" lvl="1" indent="0"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914400" lvl="2" indent="0"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check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": ”My custom check",</a:t>
            </a:r>
          </a:p>
          <a:p>
            <a:pPr marL="914400" lvl="2" indent="0"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status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": ”YELLOW",</a:t>
            </a:r>
          </a:p>
          <a:p>
            <a:pPr marL="914400" lvl="2" indent="0"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details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": ”I still have 2/5 startup whatchamacallits to do"</a:t>
            </a:r>
          </a:p>
          <a:p>
            <a:pPr marL="457200" lvl="1" indent="0"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pPr marL="0" indent="0"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400" b="1" dirty="0">
              <a:solidFill>
                <a:schemeClr val="accent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08462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Felix systemready architecture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767ED0-65EF-4999-A01F-E9F882EA181C}" type="slidenum">
              <a:rPr lang="en-US" noProof="0" smtClean="0"/>
              <a:t>8</a:t>
            </a:fld>
            <a:endParaRPr lang="en-US" noProof="0" dirty="0"/>
          </a:p>
        </p:txBody>
      </p:sp>
      <p:sp>
        <p:nvSpPr>
          <p:cNvPr id="7" name="Textplatzhalter 4">
            <a:extLst>
              <a:ext uri="{FF2B5EF4-FFF2-40B4-BE49-F238E27FC236}">
                <a16:creationId xmlns:a16="http://schemas.microsoft.com/office/drawing/2014/main" id="{22A9A758-AE2C-8641-B842-4E6B7C29317D}"/>
              </a:ext>
            </a:extLst>
          </p:cNvPr>
          <p:cNvSpPr txBox="1">
            <a:spLocks/>
          </p:cNvSpPr>
          <p:nvPr/>
        </p:nvSpPr>
        <p:spPr>
          <a:xfrm>
            <a:off x="179512" y="1113589"/>
            <a:ext cx="8784975" cy="3509963"/>
          </a:xfrm>
          <a:prstGeom prst="rect">
            <a:avLst/>
          </a:prstGeom>
        </p:spPr>
        <p:txBody>
          <a:bodyPr/>
          <a:lstStyle>
            <a:lvl1pPr marL="357188" indent="-357188" algn="l" defTabSz="91440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3200" kern="1200">
                <a:solidFill>
                  <a:schemeClr val="bg1"/>
                </a:solidFill>
                <a:latin typeface="Signika" pitchFamily="2" charset="0"/>
                <a:ea typeface="+mn-ea"/>
                <a:cs typeface="+mn-cs"/>
              </a:defRPr>
            </a:lvl1pPr>
            <a:lvl2pPr marL="714375" indent="-257175" algn="l" defTabSz="91440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2800" kern="1200">
                <a:solidFill>
                  <a:schemeClr val="bg1"/>
                </a:solidFill>
                <a:latin typeface="Signika" pitchFamily="2" charset="0"/>
                <a:ea typeface="+mn-ea"/>
                <a:cs typeface="+mn-cs"/>
              </a:defRPr>
            </a:lvl2pPr>
            <a:lvl3pPr marL="1166813" indent="-252413" algn="l" defTabSz="91440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noProof="1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521963D3-F857-384B-B87B-E23849B724CA}"/>
              </a:ext>
            </a:extLst>
          </p:cNvPr>
          <p:cNvGrpSpPr/>
          <p:nvPr/>
        </p:nvGrpSpPr>
        <p:grpSpPr>
          <a:xfrm>
            <a:off x="683568" y="1374556"/>
            <a:ext cx="5929179" cy="1588563"/>
            <a:chOff x="973478" y="1416824"/>
            <a:chExt cx="5929179" cy="1588563"/>
          </a:xfrm>
        </p:grpSpPr>
        <p:sp>
          <p:nvSpPr>
            <p:cNvPr id="3" name="Alternate Process 2">
              <a:extLst>
                <a:ext uri="{FF2B5EF4-FFF2-40B4-BE49-F238E27FC236}">
                  <a16:creationId xmlns:a16="http://schemas.microsoft.com/office/drawing/2014/main" id="{ED1616CF-2DE2-2D49-8BF6-387E40979700}"/>
                </a:ext>
              </a:extLst>
            </p:cNvPr>
            <p:cNvSpPr/>
            <p:nvPr/>
          </p:nvSpPr>
          <p:spPr>
            <a:xfrm>
              <a:off x="2843808" y="1707654"/>
              <a:ext cx="1368152" cy="720080"/>
            </a:xfrm>
            <a:prstGeom prst="flowChartAlternateProcess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SystemReady </a:t>
              </a:r>
            </a:p>
            <a:p>
              <a:pPr algn="ctr"/>
              <a:r>
                <a:rPr lang="en-US" sz="1600" dirty="0"/>
                <a:t>Monitor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391588B-6677-CE4C-A35A-E62FDF97111C}"/>
                </a:ext>
              </a:extLst>
            </p:cNvPr>
            <p:cNvSpPr/>
            <p:nvPr/>
          </p:nvSpPr>
          <p:spPr>
            <a:xfrm>
              <a:off x="1005482" y="1944932"/>
              <a:ext cx="1008112" cy="100811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CC93470-4EB7-7E48-8DAF-5DBCEBF4F771}"/>
                </a:ext>
              </a:extLst>
            </p:cNvPr>
            <p:cNvSpPr/>
            <p:nvPr/>
          </p:nvSpPr>
          <p:spPr>
            <a:xfrm>
              <a:off x="1210825" y="1755355"/>
              <a:ext cx="1008112" cy="100811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rgbClr val="00FF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0E9E2E6-4D80-CF40-BAA3-3F26DA7989D0}"/>
                </a:ext>
              </a:extLst>
            </p:cNvPr>
            <p:cNvSpPr/>
            <p:nvPr/>
          </p:nvSpPr>
          <p:spPr>
            <a:xfrm>
              <a:off x="1428277" y="1563638"/>
              <a:ext cx="1008112" cy="100811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rgbClr val="00FF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sz="1100" dirty="0"/>
                <a:t>SystemReady</a:t>
              </a:r>
            </a:p>
            <a:p>
              <a:pPr algn="ctr"/>
              <a:r>
                <a:rPr lang="en-US" sz="1100" dirty="0"/>
                <a:t>Checks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3E8ADEB-685A-1740-9C6A-A9CB47E3CA8E}"/>
                </a:ext>
              </a:extLst>
            </p:cNvPr>
            <p:cNvSpPr txBox="1"/>
            <p:nvPr/>
          </p:nvSpPr>
          <p:spPr>
            <a:xfrm>
              <a:off x="2215726" y="2335222"/>
              <a:ext cx="2160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rgbClr val="00FF42"/>
                  </a:solidFill>
                </a:rPr>
                <a:t>G</a:t>
              </a: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20E6BFF6-34B6-6040-9776-858360AB11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28277" y="2318654"/>
              <a:ext cx="269852" cy="269852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67791FB-3798-8441-9600-E0429B53FFC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7850" y="2513040"/>
              <a:ext cx="250427" cy="250427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CFC0C82-F81E-BF41-BB9E-04A0B5F2DA2F}"/>
                </a:ext>
              </a:extLst>
            </p:cNvPr>
            <p:cNvSpPr txBox="1"/>
            <p:nvPr/>
          </p:nvSpPr>
          <p:spPr>
            <a:xfrm>
              <a:off x="2002913" y="2538861"/>
              <a:ext cx="2160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rgbClr val="00FF42"/>
                  </a:solidFill>
                </a:rPr>
                <a:t>G</a:t>
              </a: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A45D98D3-7F09-DF4F-88A0-246F45E738E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3478" y="2702567"/>
              <a:ext cx="250427" cy="250427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D265E08-26A2-6747-B5B1-D384D2E65D32}"/>
                </a:ext>
              </a:extLst>
            </p:cNvPr>
            <p:cNvSpPr txBox="1"/>
            <p:nvPr/>
          </p:nvSpPr>
          <p:spPr>
            <a:xfrm>
              <a:off x="1798541" y="2728388"/>
              <a:ext cx="2160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rgbClr val="FFFF00"/>
                  </a:solidFill>
                </a:rPr>
                <a:t>Y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F5E4193-08D4-8E4E-A4BE-6AC4202BB46C}"/>
                </a:ext>
              </a:extLst>
            </p:cNvPr>
            <p:cNvSpPr/>
            <p:nvPr/>
          </p:nvSpPr>
          <p:spPr>
            <a:xfrm>
              <a:off x="4712911" y="1416824"/>
              <a:ext cx="576064" cy="576064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sz="1000" dirty="0"/>
                <a:t>Ready Servlet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2B3373C2-E339-7841-9C46-355B0C9D6723}"/>
                </a:ext>
              </a:extLst>
            </p:cNvPr>
            <p:cNvSpPr/>
            <p:nvPr/>
          </p:nvSpPr>
          <p:spPr>
            <a:xfrm>
              <a:off x="4718152" y="2194749"/>
              <a:ext cx="576064" cy="576064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sz="1000" dirty="0"/>
                <a:t>Alive Servlet</a:t>
              </a:r>
            </a:p>
          </p:txBody>
        </p:sp>
        <p:cxnSp>
          <p:nvCxnSpPr>
            <p:cNvPr id="21" name="Elbow Connector 20">
              <a:extLst>
                <a:ext uri="{FF2B5EF4-FFF2-40B4-BE49-F238E27FC236}">
                  <a16:creationId xmlns:a16="http://schemas.microsoft.com/office/drawing/2014/main" id="{29A9271C-0FAA-474E-BF6D-4B23477D6F89}"/>
                </a:ext>
              </a:extLst>
            </p:cNvPr>
            <p:cNvCxnSpPr>
              <a:stCxn id="9" idx="3"/>
              <a:endCxn id="3" idx="1"/>
            </p:cNvCxnSpPr>
            <p:nvPr/>
          </p:nvCxnSpPr>
          <p:spPr>
            <a:xfrm>
              <a:off x="2436389" y="2067694"/>
              <a:ext cx="407419" cy="12700"/>
            </a:xfrm>
            <a:prstGeom prst="bentConnector3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Elbow Connector 22">
              <a:extLst>
                <a:ext uri="{FF2B5EF4-FFF2-40B4-BE49-F238E27FC236}">
                  <a16:creationId xmlns:a16="http://schemas.microsoft.com/office/drawing/2014/main" id="{F5E11384-0780-9343-8FBF-D99A673548B3}"/>
                </a:ext>
              </a:extLst>
            </p:cNvPr>
            <p:cNvCxnSpPr>
              <a:cxnSpLocks/>
              <a:stCxn id="18" idx="1"/>
            </p:cNvCxnSpPr>
            <p:nvPr/>
          </p:nvCxnSpPr>
          <p:spPr>
            <a:xfrm rot="10800000" flipV="1">
              <a:off x="4211961" y="1704855"/>
              <a:ext cx="500951" cy="194089"/>
            </a:xfrm>
            <a:prstGeom prst="bentConnector3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Elbow Connector 25">
              <a:extLst>
                <a:ext uri="{FF2B5EF4-FFF2-40B4-BE49-F238E27FC236}">
                  <a16:creationId xmlns:a16="http://schemas.microsoft.com/office/drawing/2014/main" id="{11294A70-882D-2740-92B8-D9BC00D3AC42}"/>
                </a:ext>
              </a:extLst>
            </p:cNvPr>
            <p:cNvCxnSpPr>
              <a:stCxn id="19" idx="1"/>
            </p:cNvCxnSpPr>
            <p:nvPr/>
          </p:nvCxnSpPr>
          <p:spPr>
            <a:xfrm rot="10800000">
              <a:off x="4211960" y="2194749"/>
              <a:ext cx="506192" cy="288032"/>
            </a:xfrm>
            <a:prstGeom prst="bentConnector3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78B6CC3B-DEEF-FB44-AA75-9F123229DA67}"/>
                </a:ext>
              </a:extLst>
            </p:cNvPr>
            <p:cNvCxnSpPr>
              <a:stCxn id="18" idx="3"/>
            </p:cNvCxnSpPr>
            <p:nvPr/>
          </p:nvCxnSpPr>
          <p:spPr>
            <a:xfrm flipV="1">
              <a:off x="5288975" y="1704854"/>
              <a:ext cx="360040" cy="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6955376B-6B71-8F43-9E17-10B0723BE096}"/>
                </a:ext>
              </a:extLst>
            </p:cNvPr>
            <p:cNvCxnSpPr/>
            <p:nvPr/>
          </p:nvCxnSpPr>
          <p:spPr>
            <a:xfrm flipV="1">
              <a:off x="5288975" y="2482781"/>
              <a:ext cx="360040" cy="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307E3E0-45C1-A34C-A3A8-9DEECD98FCD7}"/>
                </a:ext>
              </a:extLst>
            </p:cNvPr>
            <p:cNvSpPr txBox="1"/>
            <p:nvPr/>
          </p:nvSpPr>
          <p:spPr>
            <a:xfrm>
              <a:off x="5685019" y="1461890"/>
              <a:ext cx="1217638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/systemready</a:t>
              </a:r>
            </a:p>
            <a:p>
              <a:r>
                <a:rPr lang="en-US" sz="1100" dirty="0">
                  <a:solidFill>
                    <a:schemeClr val="bg1"/>
                  </a:solidFill>
                </a:rPr>
                <a:t>3 checks</a:t>
              </a:r>
            </a:p>
            <a:p>
              <a:r>
                <a:rPr lang="en-US" sz="1100" dirty="0">
                  <a:solidFill>
                    <a:schemeClr val="bg1"/>
                  </a:solidFill>
                </a:rPr>
                <a:t>Reports </a:t>
              </a:r>
              <a:r>
                <a:rPr lang="en-US" sz="1100" dirty="0">
                  <a:solidFill>
                    <a:srgbClr val="FFFF00"/>
                  </a:solidFill>
                </a:rPr>
                <a:t>yellow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FE6D4ABF-DAAE-064D-A03A-364586342174}"/>
                </a:ext>
              </a:extLst>
            </p:cNvPr>
            <p:cNvSpPr txBox="1"/>
            <p:nvPr/>
          </p:nvSpPr>
          <p:spPr>
            <a:xfrm>
              <a:off x="5685019" y="2181970"/>
              <a:ext cx="1217638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/systemalive</a:t>
              </a:r>
            </a:p>
            <a:p>
              <a:r>
                <a:rPr lang="en-US" sz="1100" dirty="0">
                  <a:solidFill>
                    <a:schemeClr val="bg1"/>
                  </a:solidFill>
                </a:rPr>
                <a:t>1 check</a:t>
              </a:r>
            </a:p>
            <a:p>
              <a:r>
                <a:rPr lang="en-US" sz="1100" dirty="0">
                  <a:solidFill>
                    <a:schemeClr val="bg1"/>
                  </a:solidFill>
                </a:rPr>
                <a:t>Reports </a:t>
              </a:r>
              <a:r>
                <a:rPr lang="en-US" sz="1100" dirty="0">
                  <a:solidFill>
                    <a:srgbClr val="00FF42"/>
                  </a:solidFill>
                </a:rPr>
                <a:t>green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6A4408FB-1652-C54D-8F87-428C42D38F7A}"/>
              </a:ext>
            </a:extLst>
          </p:cNvPr>
          <p:cNvGrpSpPr/>
          <p:nvPr/>
        </p:nvGrpSpPr>
        <p:grpSpPr>
          <a:xfrm>
            <a:off x="6913471" y="1542672"/>
            <a:ext cx="2081495" cy="903333"/>
            <a:chOff x="1403648" y="3120313"/>
            <a:chExt cx="2081495" cy="903333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397D2418-089A-4945-A44B-CCED049DC7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3648" y="3526034"/>
              <a:ext cx="269852" cy="269852"/>
            </a:xfrm>
            <a:prstGeom prst="rect">
              <a:avLst/>
            </a:prstGeom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8927516-72AC-1E41-831C-D62FD4AD960A}"/>
                </a:ext>
              </a:extLst>
            </p:cNvPr>
            <p:cNvSpPr txBox="1"/>
            <p:nvPr/>
          </p:nvSpPr>
          <p:spPr>
            <a:xfrm>
              <a:off x="1403648" y="3120313"/>
              <a:ext cx="2160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rgbClr val="00FF42"/>
                  </a:solidFill>
                </a:rPr>
                <a:t>G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F521DBE5-85A0-0944-8788-D2D07C005676}"/>
                </a:ext>
              </a:extLst>
            </p:cNvPr>
            <p:cNvSpPr txBox="1"/>
            <p:nvPr/>
          </p:nvSpPr>
          <p:spPr>
            <a:xfrm>
              <a:off x="1403648" y="3328997"/>
              <a:ext cx="2160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rgbClr val="FFFF00"/>
                  </a:solidFill>
                </a:rPr>
                <a:t>Y</a:t>
              </a:r>
            </a:p>
          </p:txBody>
        </p:sp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08A469FB-9106-2244-ABF8-D41C7C67B5C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6590" y="3773219"/>
              <a:ext cx="250427" cy="250427"/>
            </a:xfrm>
            <a:prstGeom prst="rect">
              <a:avLst/>
            </a:prstGeom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B7CE2074-CB37-5A4A-BB74-D16E07A8D52D}"/>
                </a:ext>
              </a:extLst>
            </p:cNvPr>
            <p:cNvSpPr txBox="1"/>
            <p:nvPr/>
          </p:nvSpPr>
          <p:spPr>
            <a:xfrm>
              <a:off x="1714881" y="3258812"/>
              <a:ext cx="11289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08E05BF-97CA-1A46-819C-851B459F38A6}"/>
                </a:ext>
              </a:extLst>
            </p:cNvPr>
            <p:cNvSpPr txBox="1"/>
            <p:nvPr/>
          </p:nvSpPr>
          <p:spPr>
            <a:xfrm>
              <a:off x="1714881" y="3138168"/>
              <a:ext cx="176534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schemeClr val="bg1"/>
                  </a:solidFill>
                </a:rPr>
                <a:t>GREEN state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9F74334C-5A94-EF49-9B39-4FC760EF1140}"/>
                </a:ext>
              </a:extLst>
            </p:cNvPr>
            <p:cNvSpPr txBox="1"/>
            <p:nvPr/>
          </p:nvSpPr>
          <p:spPr>
            <a:xfrm>
              <a:off x="1713781" y="3338657"/>
              <a:ext cx="176534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schemeClr val="bg1"/>
                  </a:solidFill>
                </a:rPr>
                <a:t>YELLOW state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60AA7B12-AF9D-164E-80EE-83DE621E1294}"/>
                </a:ext>
              </a:extLst>
            </p:cNvPr>
            <p:cNvSpPr txBox="1"/>
            <p:nvPr/>
          </p:nvSpPr>
          <p:spPr>
            <a:xfrm>
              <a:off x="1719796" y="3537849"/>
              <a:ext cx="176534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schemeClr val="bg1"/>
                  </a:solidFill>
                </a:rPr>
                <a:t>Liveness  check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53D351CF-2DA3-2F4D-A4A5-42F6E4649F87}"/>
                </a:ext>
              </a:extLst>
            </p:cNvPr>
            <p:cNvSpPr txBox="1"/>
            <p:nvPr/>
          </p:nvSpPr>
          <p:spPr>
            <a:xfrm>
              <a:off x="1713780" y="3758397"/>
              <a:ext cx="176534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schemeClr val="bg1"/>
                  </a:solidFill>
                </a:rPr>
                <a:t>Readiness check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877280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use </a:t>
            </a:r>
            <a:r>
              <a:rPr lang="en-US" dirty="0" err="1"/>
              <a:t>systemready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767ED0-65EF-4999-A01F-E9F882EA181C}" type="slidenum">
              <a:rPr lang="en-US" noProof="0" smtClean="0"/>
              <a:t>9</a:t>
            </a:fld>
            <a:endParaRPr lang="en-US" noProof="0" dirty="0"/>
          </a:p>
        </p:txBody>
      </p:sp>
      <p:sp>
        <p:nvSpPr>
          <p:cNvPr id="7" name="Textplatzhalter 4">
            <a:extLst>
              <a:ext uri="{FF2B5EF4-FFF2-40B4-BE49-F238E27FC236}">
                <a16:creationId xmlns:a16="http://schemas.microsoft.com/office/drawing/2014/main" id="{22A9A758-AE2C-8641-B842-4E6B7C29317D}"/>
              </a:ext>
            </a:extLst>
          </p:cNvPr>
          <p:cNvSpPr txBox="1">
            <a:spLocks/>
          </p:cNvSpPr>
          <p:nvPr/>
        </p:nvSpPr>
        <p:spPr>
          <a:xfrm>
            <a:off x="179512" y="1113589"/>
            <a:ext cx="8784975" cy="3509963"/>
          </a:xfrm>
          <a:prstGeom prst="rect">
            <a:avLst/>
          </a:prstGeom>
        </p:spPr>
        <p:txBody>
          <a:bodyPr/>
          <a:lstStyle>
            <a:lvl1pPr marL="357188" indent="-357188" algn="l" defTabSz="91440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3200" kern="1200">
                <a:solidFill>
                  <a:schemeClr val="bg1"/>
                </a:solidFill>
                <a:latin typeface="Signika" pitchFamily="2" charset="0"/>
                <a:ea typeface="+mn-ea"/>
                <a:cs typeface="+mn-cs"/>
              </a:defRPr>
            </a:lvl1pPr>
            <a:lvl2pPr marL="714375" indent="-257175" algn="l" defTabSz="91440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2800" kern="1200">
                <a:solidFill>
                  <a:schemeClr val="bg1"/>
                </a:solidFill>
                <a:latin typeface="Signika" pitchFamily="2" charset="0"/>
                <a:ea typeface="+mn-ea"/>
                <a:cs typeface="+mn-cs"/>
              </a:defRPr>
            </a:lvl2pPr>
            <a:lvl3pPr marL="1166813" indent="-252413" algn="l" defTabSz="91440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Add it to your sling application (not included in the launchpad)</a:t>
            </a:r>
          </a:p>
          <a:p>
            <a:r>
              <a:rPr lang="en-US" sz="2000" dirty="0"/>
              <a:t>Shipped OOTB with AEM 6.5 (currently in development)</a:t>
            </a:r>
          </a:p>
          <a:p>
            <a:r>
              <a:rPr lang="en-US" sz="2000" dirty="0"/>
              <a:t>Automated integration tests (e.g. PaxExam)</a:t>
            </a:r>
          </a:p>
          <a:p>
            <a:r>
              <a:rPr lang="en-US" sz="2000" dirty="0"/>
              <a:t>But also any OSGi deployment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134504807"/>
      </p:ext>
    </p:extLst>
  </p:cSld>
  <p:clrMapOvr>
    <a:masterClrMapping/>
  </p:clrMapOvr>
</p:sld>
</file>

<file path=ppt/theme/theme1.xml><?xml version="1.0" encoding="utf-8"?>
<a:theme xmlns:a="http://schemas.openxmlformats.org/drawingml/2006/main" name="adaptTo2015_Presentation">
  <a:themeElements>
    <a:clrScheme name="Benutzerdefiniert 2">
      <a:dk1>
        <a:srgbClr val="333333"/>
      </a:dk1>
      <a:lt1>
        <a:sysClr val="window" lastClr="FFFFFF"/>
      </a:lt1>
      <a:dk2>
        <a:srgbClr val="666666"/>
      </a:dk2>
      <a:lt2>
        <a:srgbClr val="CCCCCC"/>
      </a:lt2>
      <a:accent1>
        <a:srgbClr val="00ADEE"/>
      </a:accent1>
      <a:accent2>
        <a:srgbClr val="33BDF1"/>
      </a:accent2>
      <a:accent3>
        <a:srgbClr val="66CEF5"/>
      </a:accent3>
      <a:accent4>
        <a:srgbClr val="99DEF8"/>
      </a:accent4>
      <a:accent5>
        <a:srgbClr val="FF9D32"/>
      </a:accent5>
      <a:accent6>
        <a:srgbClr val="FFDA3B"/>
      </a:accent6>
      <a:hlink>
        <a:srgbClr val="00ADEE"/>
      </a:hlink>
      <a:folHlink>
        <a:srgbClr val="00ADEE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adaptTo2012_Presentation</Template>
  <TotalTime>3132</TotalTime>
  <Words>501</Words>
  <Application>Microsoft Macintosh PowerPoint</Application>
  <PresentationFormat>On-screen Show (16:9)</PresentationFormat>
  <Paragraphs>128</Paragraphs>
  <Slides>12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Calibri</vt:lpstr>
      <vt:lpstr>Courier New</vt:lpstr>
      <vt:lpstr>Signika</vt:lpstr>
      <vt:lpstr>Wingdings</vt:lpstr>
      <vt:lpstr>adaptTo2015_Presentation</vt:lpstr>
      <vt:lpstr>PowerPoint Presentation</vt:lpstr>
      <vt:lpstr>The speakers</vt:lpstr>
      <vt:lpstr>When is an OSGi application ready? (1)</vt:lpstr>
      <vt:lpstr>When is an OSGi application ready? (2)</vt:lpstr>
      <vt:lpstr>Use cases</vt:lpstr>
      <vt:lpstr>Felix systemready</vt:lpstr>
      <vt:lpstr>How the default servlets output  looks like</vt:lpstr>
      <vt:lpstr>Felix systemready architecture</vt:lpstr>
      <vt:lpstr>How to use systemready</vt:lpstr>
      <vt:lpstr>PowerPoint Presentation</vt:lpstr>
      <vt:lpstr>Demo layout</vt:lpstr>
      <vt:lpstr>Q&amp;A + Resources</vt:lpstr>
    </vt:vector>
  </TitlesOfParts>
  <Manager/>
  <Company>pro!vision GmbH</Company>
  <LinksUpToDate>false</LinksUpToDate>
  <SharedDoc>false</SharedDoc>
  <HyperlinkBase/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adaptTo() 2018</dc:title>
  <dc:subject/>
  <dc:creator>adaptTo()</dc:creator>
  <cp:keywords/>
  <dc:description/>
  <cp:lastModifiedBy>Christian Schneider</cp:lastModifiedBy>
  <cp:revision>125</cp:revision>
  <cp:lastPrinted>2018-08-22T09:47:29Z</cp:lastPrinted>
  <dcterms:created xsi:type="dcterms:W3CDTF">2012-07-31T11:30:35Z</dcterms:created>
  <dcterms:modified xsi:type="dcterms:W3CDTF">2018-09-12T08:41:19Z</dcterms:modified>
  <cp:category/>
</cp:coreProperties>
</file>